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8" r:id="rId2"/>
    <p:sldId id="275" r:id="rId3"/>
    <p:sldId id="280" r:id="rId4"/>
    <p:sldId id="281" r:id="rId5"/>
    <p:sldId id="285" r:id="rId6"/>
    <p:sldId id="282" r:id="rId7"/>
    <p:sldId id="286" r:id="rId8"/>
    <p:sldId id="269" r:id="rId9"/>
  </p:sldIdLst>
  <p:sldSz cx="12801600" cy="9601200" type="A3"/>
  <p:notesSz cx="6858000" cy="9144000"/>
  <p:defaultTextStyle>
    <a:defPPr>
      <a:defRPr lang="es-AR"/>
    </a:defPPr>
    <a:lvl1pPr marL="0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965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930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894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9858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9822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9787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9752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9717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lena" initials="H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5F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4364" autoAdjust="0"/>
  </p:normalViewPr>
  <p:slideViewPr>
    <p:cSldViewPr>
      <p:cViewPr varScale="1">
        <p:scale>
          <a:sx n="66" d="100"/>
          <a:sy n="66" d="100"/>
        </p:scale>
        <p:origin x="1266" y="60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199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4BDB8-B91D-4168-8CD2-DA864515E74C}" type="datetimeFigureOut">
              <a:rPr lang="es-AR" smtClean="0"/>
              <a:pPr/>
              <a:t>13/5/2026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61E4A2-6625-47CD-A3E2-D8BA6099DE6A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6646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7993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965" algn="l" defTabSz="127993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930" algn="l" defTabSz="127993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894" algn="l" defTabSz="127993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9858" algn="l" defTabSz="127993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9822" algn="l" defTabSz="127993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9787" algn="l" defTabSz="127993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9752" algn="l" defTabSz="127993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9717" algn="l" defTabSz="127993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1E4A2-6625-47CD-A3E2-D8BA6099DE6A}" type="slidenum">
              <a:rPr lang="es-AR" smtClean="0"/>
              <a:pPr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8233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1E4A2-6625-47CD-A3E2-D8BA6099DE6A}" type="slidenum">
              <a:rPr lang="es-AR" smtClean="0"/>
              <a:pPr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27121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1E4A2-6625-47CD-A3E2-D8BA6099DE6A}" type="slidenum">
              <a:rPr lang="es-AR" smtClean="0"/>
              <a:pPr/>
              <a:t>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789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1E4A2-6625-47CD-A3E2-D8BA6099DE6A}" type="slidenum">
              <a:rPr lang="es-AR" smtClean="0"/>
              <a:pPr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65834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1E4A2-6625-47CD-A3E2-D8BA6099DE6A}" type="slidenum">
              <a:rPr lang="es-AR" smtClean="0"/>
              <a:pPr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01790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1E4A2-6625-47CD-A3E2-D8BA6099DE6A}" type="slidenum">
              <a:rPr lang="es-AR" smtClean="0"/>
              <a:pPr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92593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1E4A2-6625-47CD-A3E2-D8BA6099DE6A}" type="slidenum">
              <a:rPr lang="es-AR" smtClean="0"/>
              <a:pPr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1380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1E4A2-6625-47CD-A3E2-D8BA6099DE6A}" type="slidenum">
              <a:rPr lang="es-AR" smtClean="0"/>
              <a:pPr/>
              <a:t>8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121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60120" y="2982600"/>
            <a:ext cx="10881360" cy="205803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8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9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9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97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9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1078F-E180-4B14-BA6E-D7299F578980}" type="datetimeFigureOut">
              <a:rPr lang="es-AR" smtClean="0"/>
              <a:pPr/>
              <a:t>13/5/2026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F4F7-A05F-4387-AFCE-A50C79A8B95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1078F-E180-4B14-BA6E-D7299F578980}" type="datetimeFigureOut">
              <a:rPr lang="es-AR" smtClean="0"/>
              <a:pPr/>
              <a:t>13/5/2026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F4F7-A05F-4387-AFCE-A50C79A8B95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11239" y="6169662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11239" y="4069402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996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7993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91989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5985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9982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3978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7975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1971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1078F-E180-4B14-BA6E-D7299F578980}" type="datetimeFigureOut">
              <a:rPr lang="es-AR" smtClean="0"/>
              <a:pPr/>
              <a:t>13/5/2026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F4F7-A05F-4387-AFCE-A50C79A8B95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1078F-E180-4B14-BA6E-D7299F578980}" type="datetimeFigureOut">
              <a:rPr lang="es-AR" smtClean="0"/>
              <a:pPr/>
              <a:t>13/5/2026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F4F7-A05F-4387-AFCE-A50C79A8B95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5" y="2149161"/>
            <a:ext cx="5656263" cy="895667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39965" indent="0">
              <a:buNone/>
              <a:defRPr sz="2800" b="1"/>
            </a:lvl2pPr>
            <a:lvl3pPr marL="1279930" indent="0">
              <a:buNone/>
              <a:defRPr sz="2500" b="1"/>
            </a:lvl3pPr>
            <a:lvl4pPr marL="1919894" indent="0">
              <a:buNone/>
              <a:defRPr sz="2100" b="1"/>
            </a:lvl4pPr>
            <a:lvl5pPr marL="2559858" indent="0">
              <a:buNone/>
              <a:defRPr sz="2100" b="1"/>
            </a:lvl5pPr>
            <a:lvl6pPr marL="3199822" indent="0">
              <a:buNone/>
              <a:defRPr sz="2100" b="1"/>
            </a:lvl6pPr>
            <a:lvl7pPr marL="3839787" indent="0">
              <a:buNone/>
              <a:defRPr sz="2100" b="1"/>
            </a:lvl7pPr>
            <a:lvl8pPr marL="4479752" indent="0">
              <a:buNone/>
              <a:defRPr sz="2100" b="1"/>
            </a:lvl8pPr>
            <a:lvl9pPr marL="5119717" indent="0">
              <a:buNone/>
              <a:defRPr sz="21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40085" y="3044828"/>
            <a:ext cx="5656263" cy="553180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503036" y="2149161"/>
            <a:ext cx="5658486" cy="895667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39965" indent="0">
              <a:buNone/>
              <a:defRPr sz="2800" b="1"/>
            </a:lvl2pPr>
            <a:lvl3pPr marL="1279930" indent="0">
              <a:buNone/>
              <a:defRPr sz="2500" b="1"/>
            </a:lvl3pPr>
            <a:lvl4pPr marL="1919894" indent="0">
              <a:buNone/>
              <a:defRPr sz="2100" b="1"/>
            </a:lvl4pPr>
            <a:lvl5pPr marL="2559858" indent="0">
              <a:buNone/>
              <a:defRPr sz="2100" b="1"/>
            </a:lvl5pPr>
            <a:lvl6pPr marL="3199822" indent="0">
              <a:buNone/>
              <a:defRPr sz="2100" b="1"/>
            </a:lvl6pPr>
            <a:lvl7pPr marL="3839787" indent="0">
              <a:buNone/>
              <a:defRPr sz="2100" b="1"/>
            </a:lvl7pPr>
            <a:lvl8pPr marL="4479752" indent="0">
              <a:buNone/>
              <a:defRPr sz="2100" b="1"/>
            </a:lvl8pPr>
            <a:lvl9pPr marL="5119717" indent="0">
              <a:buNone/>
              <a:defRPr sz="21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503036" y="3044828"/>
            <a:ext cx="5658486" cy="553180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1078F-E180-4B14-BA6E-D7299F578980}" type="datetimeFigureOut">
              <a:rPr lang="es-AR" smtClean="0"/>
              <a:pPr/>
              <a:t>13/5/2026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F4F7-A05F-4387-AFCE-A50C79A8B95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1078F-E180-4B14-BA6E-D7299F578980}" type="datetimeFigureOut">
              <a:rPr lang="es-AR" smtClean="0"/>
              <a:pPr/>
              <a:t>13/5/2026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F4F7-A05F-4387-AFCE-A50C79A8B95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1078F-E180-4B14-BA6E-D7299F578980}" type="datetimeFigureOut">
              <a:rPr lang="es-AR" smtClean="0"/>
              <a:pPr/>
              <a:t>13/5/2026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F4F7-A05F-4387-AFCE-A50C79A8B95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40085" y="382270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5069" y="382274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3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40085" y="2009144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39965" indent="0">
              <a:buNone/>
              <a:defRPr sz="1700"/>
            </a:lvl2pPr>
            <a:lvl3pPr marL="1279930" indent="0">
              <a:buNone/>
              <a:defRPr sz="1300"/>
            </a:lvl3pPr>
            <a:lvl4pPr marL="1919894" indent="0">
              <a:buNone/>
              <a:defRPr sz="1300"/>
            </a:lvl4pPr>
            <a:lvl5pPr marL="2559858" indent="0">
              <a:buNone/>
              <a:defRPr sz="1300"/>
            </a:lvl5pPr>
            <a:lvl6pPr marL="3199822" indent="0">
              <a:buNone/>
              <a:defRPr sz="1300"/>
            </a:lvl6pPr>
            <a:lvl7pPr marL="3839787" indent="0">
              <a:buNone/>
              <a:defRPr sz="1300"/>
            </a:lvl7pPr>
            <a:lvl8pPr marL="4479752" indent="0">
              <a:buNone/>
              <a:defRPr sz="1300"/>
            </a:lvl8pPr>
            <a:lvl9pPr marL="5119717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1078F-E180-4B14-BA6E-D7299F578980}" type="datetimeFigureOut">
              <a:rPr lang="es-AR" smtClean="0"/>
              <a:pPr/>
              <a:t>13/5/2026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F4F7-A05F-4387-AFCE-A50C79A8B95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09203" y="6720843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39965" indent="0">
              <a:buNone/>
              <a:defRPr sz="3900"/>
            </a:lvl2pPr>
            <a:lvl3pPr marL="1279930" indent="0">
              <a:buNone/>
              <a:defRPr sz="3300"/>
            </a:lvl3pPr>
            <a:lvl4pPr marL="1919894" indent="0">
              <a:buNone/>
              <a:defRPr sz="2800"/>
            </a:lvl4pPr>
            <a:lvl5pPr marL="2559858" indent="0">
              <a:buNone/>
              <a:defRPr sz="2800"/>
            </a:lvl5pPr>
            <a:lvl6pPr marL="3199822" indent="0">
              <a:buNone/>
              <a:defRPr sz="2800"/>
            </a:lvl6pPr>
            <a:lvl7pPr marL="3839787" indent="0">
              <a:buNone/>
              <a:defRPr sz="2800"/>
            </a:lvl7pPr>
            <a:lvl8pPr marL="4479752" indent="0">
              <a:buNone/>
              <a:defRPr sz="2800"/>
            </a:lvl8pPr>
            <a:lvl9pPr marL="5119717" indent="0">
              <a:buNone/>
              <a:defRPr sz="28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09203" y="7514276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39965" indent="0">
              <a:buNone/>
              <a:defRPr sz="1700"/>
            </a:lvl2pPr>
            <a:lvl3pPr marL="1279930" indent="0">
              <a:buNone/>
              <a:defRPr sz="1300"/>
            </a:lvl3pPr>
            <a:lvl4pPr marL="1919894" indent="0">
              <a:buNone/>
              <a:defRPr sz="1300"/>
            </a:lvl4pPr>
            <a:lvl5pPr marL="2559858" indent="0">
              <a:buNone/>
              <a:defRPr sz="1300"/>
            </a:lvl5pPr>
            <a:lvl6pPr marL="3199822" indent="0">
              <a:buNone/>
              <a:defRPr sz="1300"/>
            </a:lvl6pPr>
            <a:lvl7pPr marL="3839787" indent="0">
              <a:buNone/>
              <a:defRPr sz="1300"/>
            </a:lvl7pPr>
            <a:lvl8pPr marL="4479752" indent="0">
              <a:buNone/>
              <a:defRPr sz="1300"/>
            </a:lvl8pPr>
            <a:lvl9pPr marL="5119717" indent="0">
              <a:buNone/>
              <a:defRPr sz="13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1078F-E180-4B14-BA6E-D7299F578980}" type="datetimeFigureOut">
              <a:rPr lang="es-AR" smtClean="0"/>
              <a:pPr/>
              <a:t>13/5/2026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F4F7-A05F-4387-AFCE-A50C79A8B95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1078F-E180-4B14-BA6E-D7299F578980}" type="datetimeFigureOut">
              <a:rPr lang="es-AR" smtClean="0"/>
              <a:pPr/>
              <a:t>13/5/2026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F4F7-A05F-4387-AFCE-A50C79A8B95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281160" y="384498"/>
            <a:ext cx="2880360" cy="81921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40080" y="384498"/>
            <a:ext cx="8427720" cy="819213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1078F-E180-4B14-BA6E-D7299F578980}" type="datetimeFigureOut">
              <a:rPr lang="es-AR" smtClean="0"/>
              <a:pPr/>
              <a:t>13/5/2026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EF4F7-A05F-4387-AFCE-A50C79A8B95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7993" tIns="63997" rIns="127993" bIns="63997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127993" tIns="63997" rIns="127993" bIns="63997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40080" y="8898895"/>
            <a:ext cx="2987040" cy="511175"/>
          </a:xfrm>
          <a:prstGeom prst="rect">
            <a:avLst/>
          </a:prstGeom>
        </p:spPr>
        <p:txBody>
          <a:bodyPr vert="horz" lIns="127993" tIns="63997" rIns="127993" bIns="63997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1078F-E180-4B14-BA6E-D7299F578980}" type="datetimeFigureOut">
              <a:rPr lang="es-AR" smtClean="0"/>
              <a:pPr/>
              <a:t>13/5/2026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73880" y="8898895"/>
            <a:ext cx="4053840" cy="511175"/>
          </a:xfrm>
          <a:prstGeom prst="rect">
            <a:avLst/>
          </a:prstGeom>
        </p:spPr>
        <p:txBody>
          <a:bodyPr vert="horz" lIns="127993" tIns="63997" rIns="127993" bIns="63997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74480" y="8898895"/>
            <a:ext cx="2987040" cy="511175"/>
          </a:xfrm>
          <a:prstGeom prst="rect">
            <a:avLst/>
          </a:prstGeom>
        </p:spPr>
        <p:txBody>
          <a:bodyPr vert="horz" lIns="127993" tIns="63997" rIns="127993" bIns="63997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EF4F7-A05F-4387-AFCE-A50C79A8B95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79930" rtl="0" eaLnBrk="1" latinLnBrk="0" hangingPunct="1">
        <a:spcBef>
          <a:spcPct val="0"/>
        </a:spcBef>
        <a:buNone/>
        <a:defRPr sz="6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9974" indent="-479974" algn="l" defTabSz="127993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9942" indent="-399977" algn="l" defTabSz="127993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99912" indent="-319982" algn="l" defTabSz="1279930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39875" indent="-319982" algn="l" defTabSz="127993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9840" indent="-319982" algn="l" defTabSz="127993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19805" indent="-319982" algn="l" defTabSz="127993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770" indent="-319982" algn="l" defTabSz="127993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734" indent="-319982" algn="l" defTabSz="127993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699" indent="-319982" algn="l" defTabSz="127993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12799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65" algn="l" defTabSz="12799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930" algn="l" defTabSz="12799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894" algn="l" defTabSz="12799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858" algn="l" defTabSz="12799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822" algn="l" defTabSz="12799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787" algn="l" defTabSz="12799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752" algn="l" defTabSz="12799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717" algn="l" defTabSz="127993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F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 descr="WhatsApp Image 2018-04-04 at 11.38.26 AM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88432" y="3288432"/>
            <a:ext cx="6608174" cy="3024336"/>
          </a:xfrm>
          <a:prstGeom prst="rect">
            <a:avLst/>
          </a:prstGeom>
        </p:spPr>
      </p:pic>
      <p:sp>
        <p:nvSpPr>
          <p:cNvPr id="14" name="13 CuadroTexto"/>
          <p:cNvSpPr txBox="1"/>
          <p:nvPr/>
        </p:nvSpPr>
        <p:spPr>
          <a:xfrm>
            <a:off x="5104656" y="9049072"/>
            <a:ext cx="33123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© </a:t>
            </a:r>
            <a:r>
              <a:rPr lang="es-AR" sz="1050" dirty="0" err="1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CeSPI</a:t>
            </a:r>
            <a:r>
              <a:rPr lang="es-AR" sz="1050" dirty="0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 · Universidad Nacional de La Plata  - 2026</a:t>
            </a:r>
            <a:endParaRPr lang="es-AR" sz="1050" dirty="0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01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>
            <a:spLocks noChangeAspect="1"/>
          </p:cNvSpPr>
          <p:nvPr/>
        </p:nvSpPr>
        <p:spPr>
          <a:xfrm>
            <a:off x="0" y="1"/>
            <a:ext cx="12801600" cy="336104"/>
          </a:xfrm>
          <a:prstGeom prst="rect">
            <a:avLst/>
          </a:prstGeom>
          <a:solidFill>
            <a:srgbClr val="005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93" tIns="63997" rIns="127993" bIns="63997" rtlCol="0" anchor="ctr"/>
          <a:lstStyle/>
          <a:p>
            <a:pPr algn="ctr"/>
            <a:endParaRPr lang="es-AR">
              <a:solidFill>
                <a:srgbClr val="2D875A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0" y="9265099"/>
            <a:ext cx="12801600" cy="336105"/>
          </a:xfrm>
          <a:prstGeom prst="rect">
            <a:avLst/>
          </a:prstGeom>
          <a:solidFill>
            <a:srgbClr val="005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93" tIns="63997" rIns="127993" bIns="63997" rtlCol="0" anchor="ctr"/>
          <a:lstStyle/>
          <a:p>
            <a:pPr algn="ctr"/>
            <a:endParaRPr lang="es-AR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020" y="713520"/>
            <a:ext cx="3603559" cy="792340"/>
          </a:xfrm>
          <a:prstGeom prst="rect">
            <a:avLst/>
          </a:prstGeom>
          <a:solidFill>
            <a:schemeClr val="accent1">
              <a:alpha val="8000"/>
            </a:schemeClr>
          </a:solidFill>
        </p:spPr>
      </p:pic>
      <p:sp>
        <p:nvSpPr>
          <p:cNvPr id="11" name="10 CuadroTexto"/>
          <p:cNvSpPr txBox="1"/>
          <p:nvPr/>
        </p:nvSpPr>
        <p:spPr>
          <a:xfrm>
            <a:off x="4744616" y="8977064"/>
            <a:ext cx="33123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© </a:t>
            </a:r>
            <a:r>
              <a:rPr lang="es-AR" sz="1050" dirty="0" err="1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CeSPI</a:t>
            </a:r>
            <a:r>
              <a:rPr lang="es-AR" sz="1050" dirty="0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 · Universidad Nacional de La Plata  - 2026</a:t>
            </a:r>
          </a:p>
        </p:txBody>
      </p:sp>
      <p:sp>
        <p:nvSpPr>
          <p:cNvPr id="7" name="2 CuadroTexto"/>
          <p:cNvSpPr txBox="1"/>
          <p:nvPr/>
        </p:nvSpPr>
        <p:spPr>
          <a:xfrm>
            <a:off x="892188" y="2386815"/>
            <a:ext cx="1101722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AR" sz="3200" b="1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s-E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s-E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s-AR" sz="3200" b="1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70" t="209"/>
          <a:stretch/>
        </p:blipFill>
        <p:spPr>
          <a:xfrm>
            <a:off x="6392174" y="3288432"/>
            <a:ext cx="4359781" cy="19304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720" y="3712808"/>
            <a:ext cx="4981416" cy="108167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476363" y="7083734"/>
            <a:ext cx="784887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SIU Guaraní 3.22.0</a:t>
            </a:r>
          </a:p>
          <a:p>
            <a:pPr algn="ctr"/>
            <a:r>
              <a:rPr lang="es-MX" dirty="0" smtClean="0"/>
              <a:t>App MiUNLP:1.1.51</a:t>
            </a:r>
          </a:p>
          <a:p>
            <a:pPr algn="ctr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0220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>
            <a:spLocks noChangeAspect="1"/>
          </p:cNvSpPr>
          <p:nvPr/>
        </p:nvSpPr>
        <p:spPr>
          <a:xfrm>
            <a:off x="0" y="1"/>
            <a:ext cx="12801600" cy="336104"/>
          </a:xfrm>
          <a:prstGeom prst="rect">
            <a:avLst/>
          </a:prstGeom>
          <a:solidFill>
            <a:srgbClr val="005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93" tIns="63997" rIns="127993" bIns="63997" rtlCol="0" anchor="ctr"/>
          <a:lstStyle/>
          <a:p>
            <a:pPr algn="ctr"/>
            <a:endParaRPr lang="es-AR">
              <a:solidFill>
                <a:srgbClr val="2D875A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0" y="9265099"/>
            <a:ext cx="12801600" cy="336105"/>
          </a:xfrm>
          <a:prstGeom prst="rect">
            <a:avLst/>
          </a:prstGeom>
          <a:solidFill>
            <a:srgbClr val="005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93" tIns="63997" rIns="127993" bIns="63997" rtlCol="0" anchor="ctr"/>
          <a:lstStyle/>
          <a:p>
            <a:pPr algn="ctr"/>
            <a:endParaRPr lang="es-AR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600" y="624136"/>
            <a:ext cx="3603559" cy="792340"/>
          </a:xfrm>
          <a:prstGeom prst="rect">
            <a:avLst/>
          </a:prstGeom>
          <a:solidFill>
            <a:schemeClr val="accent1">
              <a:alpha val="8000"/>
            </a:schemeClr>
          </a:solidFill>
        </p:spPr>
      </p:pic>
      <p:sp>
        <p:nvSpPr>
          <p:cNvPr id="11" name="10 CuadroTexto"/>
          <p:cNvSpPr txBox="1"/>
          <p:nvPr/>
        </p:nvSpPr>
        <p:spPr>
          <a:xfrm>
            <a:off x="4744616" y="8977064"/>
            <a:ext cx="33123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© </a:t>
            </a:r>
            <a:r>
              <a:rPr lang="es-AR" sz="1050" dirty="0" err="1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CeSPI</a:t>
            </a:r>
            <a:r>
              <a:rPr lang="es-AR" sz="1050" dirty="0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 · Universidad Nacional de La Plata  - 2026</a:t>
            </a:r>
            <a:endParaRPr lang="es-AR" sz="1050" dirty="0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0" y="2384555"/>
            <a:ext cx="12776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.</a:t>
            </a:r>
            <a:endParaRPr lang="es-E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-754498" y="1777759"/>
            <a:ext cx="12776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i="1" dirty="0" smtClean="0"/>
              <a:t>App – Interfaz docente</a:t>
            </a:r>
            <a:endParaRPr lang="es-ES" sz="2800" i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496144" y="2384555"/>
            <a:ext cx="120973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</a:t>
            </a:r>
            <a:r>
              <a:rPr lang="es-ES" dirty="0"/>
              <a:t>docente debe ingresar a su perfil de Autogestión. Una vez allí, deberá dirigirse a la solapa </a:t>
            </a:r>
            <a:r>
              <a:rPr lang="es-ES" i="1" dirty="0"/>
              <a:t>Clases</a:t>
            </a:r>
            <a:r>
              <a:rPr lang="es-ES" dirty="0"/>
              <a:t>. Allí visualizará todos los períodos lectivos vigentes con sus respectivas comisiones.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44" y="6693920"/>
            <a:ext cx="12024811" cy="148265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92" y="3647724"/>
            <a:ext cx="3171825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1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>
            <a:spLocks noChangeAspect="1"/>
          </p:cNvSpPr>
          <p:nvPr/>
        </p:nvSpPr>
        <p:spPr>
          <a:xfrm>
            <a:off x="0" y="1"/>
            <a:ext cx="12801600" cy="336104"/>
          </a:xfrm>
          <a:prstGeom prst="rect">
            <a:avLst/>
          </a:prstGeom>
          <a:solidFill>
            <a:srgbClr val="005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93" tIns="63997" rIns="127993" bIns="63997" rtlCol="0" anchor="ctr"/>
          <a:lstStyle/>
          <a:p>
            <a:pPr algn="ctr"/>
            <a:endParaRPr lang="es-AR">
              <a:solidFill>
                <a:srgbClr val="2D875A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0" y="9265099"/>
            <a:ext cx="12801600" cy="336105"/>
          </a:xfrm>
          <a:prstGeom prst="rect">
            <a:avLst/>
          </a:prstGeom>
          <a:solidFill>
            <a:srgbClr val="005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93" tIns="63997" rIns="127993" bIns="63997" rtlCol="0" anchor="ctr"/>
          <a:lstStyle/>
          <a:p>
            <a:pPr algn="ctr"/>
            <a:endParaRPr lang="es-AR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600" y="624136"/>
            <a:ext cx="3603559" cy="792340"/>
          </a:xfrm>
          <a:prstGeom prst="rect">
            <a:avLst/>
          </a:prstGeom>
          <a:solidFill>
            <a:schemeClr val="accent1">
              <a:alpha val="8000"/>
            </a:schemeClr>
          </a:solidFill>
        </p:spPr>
      </p:pic>
      <p:sp>
        <p:nvSpPr>
          <p:cNvPr id="11" name="10 CuadroTexto"/>
          <p:cNvSpPr txBox="1"/>
          <p:nvPr/>
        </p:nvSpPr>
        <p:spPr>
          <a:xfrm>
            <a:off x="4744616" y="8977064"/>
            <a:ext cx="33123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© </a:t>
            </a:r>
            <a:r>
              <a:rPr lang="es-AR" sz="1050" dirty="0" err="1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CeSPI</a:t>
            </a:r>
            <a:r>
              <a:rPr lang="es-AR" sz="1050" dirty="0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 · Universidad Nacional de La Plata  - 2026</a:t>
            </a:r>
            <a:endParaRPr lang="es-AR" sz="1050" dirty="0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24136" y="2352328"/>
            <a:ext cx="11881320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Una </a:t>
            </a:r>
            <a:r>
              <a:rPr lang="es-ES" dirty="0"/>
              <a:t>vez allí, deberá hacer clic en el período que corresponda. Se listarán todas las actividades asociadas, junto con sus respectivos días y horarios. Luego, deberá buscar la clase correspondiente a ese día y seleccionar el botón </a:t>
            </a:r>
            <a:r>
              <a:rPr lang="es-ES" i="1" dirty="0"/>
              <a:t>Asistencia</a:t>
            </a:r>
            <a:r>
              <a:rPr lang="es-ES" dirty="0"/>
              <a:t>.</a:t>
            </a:r>
            <a:endParaRPr lang="es-ES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s-ES" i="1" dirty="0"/>
          </a:p>
          <a:p>
            <a:endParaRPr lang="es-ES" i="1" dirty="0" smtClean="0"/>
          </a:p>
          <a:p>
            <a:endParaRPr lang="es-ES" i="1" dirty="0"/>
          </a:p>
          <a:p>
            <a:endParaRPr lang="es-ES" i="1" dirty="0" smtClean="0"/>
          </a:p>
          <a:p>
            <a:endParaRPr lang="es-ES" i="1" dirty="0"/>
          </a:p>
          <a:p>
            <a:endParaRPr lang="es-ES" i="1" dirty="0" smtClean="0"/>
          </a:p>
          <a:p>
            <a:endParaRPr lang="es-ES" dirty="0" smtClean="0"/>
          </a:p>
          <a:p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b="39658"/>
          <a:stretch/>
        </p:blipFill>
        <p:spPr>
          <a:xfrm>
            <a:off x="725996" y="3716951"/>
            <a:ext cx="11277600" cy="4201468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8777064" y="5592688"/>
            <a:ext cx="864096" cy="1817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2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>
            <a:spLocks noChangeAspect="1"/>
          </p:cNvSpPr>
          <p:nvPr/>
        </p:nvSpPr>
        <p:spPr>
          <a:xfrm>
            <a:off x="0" y="1"/>
            <a:ext cx="12801600" cy="336104"/>
          </a:xfrm>
          <a:prstGeom prst="rect">
            <a:avLst/>
          </a:prstGeom>
          <a:solidFill>
            <a:srgbClr val="005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93" tIns="63997" rIns="127993" bIns="63997" rtlCol="0" anchor="ctr"/>
          <a:lstStyle/>
          <a:p>
            <a:pPr algn="ctr"/>
            <a:endParaRPr lang="es-AR">
              <a:solidFill>
                <a:srgbClr val="2D875A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0" y="9265099"/>
            <a:ext cx="12801600" cy="336105"/>
          </a:xfrm>
          <a:prstGeom prst="rect">
            <a:avLst/>
          </a:prstGeom>
          <a:solidFill>
            <a:srgbClr val="005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93" tIns="63997" rIns="127993" bIns="63997" rtlCol="0" anchor="ctr"/>
          <a:lstStyle/>
          <a:p>
            <a:pPr algn="ctr"/>
            <a:endParaRPr lang="es-AR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600" y="624136"/>
            <a:ext cx="3603559" cy="792340"/>
          </a:xfrm>
          <a:prstGeom prst="rect">
            <a:avLst/>
          </a:prstGeom>
          <a:solidFill>
            <a:schemeClr val="accent1">
              <a:alpha val="8000"/>
            </a:schemeClr>
          </a:solidFill>
        </p:spPr>
      </p:pic>
      <p:sp>
        <p:nvSpPr>
          <p:cNvPr id="11" name="10 CuadroTexto"/>
          <p:cNvSpPr txBox="1"/>
          <p:nvPr/>
        </p:nvSpPr>
        <p:spPr>
          <a:xfrm>
            <a:off x="4744616" y="8977064"/>
            <a:ext cx="33123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© </a:t>
            </a:r>
            <a:r>
              <a:rPr lang="es-AR" sz="1050" dirty="0" err="1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CeSPI</a:t>
            </a:r>
            <a:r>
              <a:rPr lang="es-AR" sz="1050" dirty="0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 · Universidad Nacional de La Plata  - 2026</a:t>
            </a:r>
            <a:endParaRPr lang="es-AR" sz="1050" dirty="0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24136" y="2352328"/>
            <a:ext cx="118813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En la próxima pantalla se listaran todos los alumnos inscriptos en la comisión y podrá habilitar la asistencia desde el botón ubicado en el marguen superior derecho.</a:t>
            </a:r>
            <a:endParaRPr lang="es-ES" i="1" dirty="0"/>
          </a:p>
          <a:p>
            <a:endParaRPr lang="es-ES" i="1" dirty="0" smtClean="0"/>
          </a:p>
          <a:p>
            <a:endParaRPr lang="es-ES" i="1" dirty="0"/>
          </a:p>
          <a:p>
            <a:endParaRPr lang="es-ES" i="1" dirty="0" smtClean="0"/>
          </a:p>
          <a:p>
            <a:endParaRPr lang="es-ES" i="1" dirty="0"/>
          </a:p>
          <a:p>
            <a:endParaRPr lang="es-ES" i="1" dirty="0" smtClean="0"/>
          </a:p>
          <a:p>
            <a:endParaRPr lang="es-ES" dirty="0" smtClean="0"/>
          </a:p>
          <a:p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t="20343"/>
          <a:stretch/>
        </p:blipFill>
        <p:spPr>
          <a:xfrm>
            <a:off x="568152" y="3503712"/>
            <a:ext cx="11353800" cy="3793700"/>
          </a:xfrm>
          <a:prstGeom prst="rect">
            <a:avLst/>
          </a:prstGeom>
          <a:noFill/>
        </p:spPr>
      </p:pic>
      <p:sp>
        <p:nvSpPr>
          <p:cNvPr id="5" name="Rectángulo 4"/>
          <p:cNvSpPr/>
          <p:nvPr/>
        </p:nvSpPr>
        <p:spPr>
          <a:xfrm>
            <a:off x="9209112" y="4872608"/>
            <a:ext cx="2520280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 6"/>
          <p:cNvSpPr/>
          <p:nvPr/>
        </p:nvSpPr>
        <p:spPr>
          <a:xfrm>
            <a:off x="2080320" y="5907147"/>
            <a:ext cx="504056" cy="117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76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>
            <a:spLocks noChangeAspect="1"/>
          </p:cNvSpPr>
          <p:nvPr/>
        </p:nvSpPr>
        <p:spPr>
          <a:xfrm>
            <a:off x="0" y="1"/>
            <a:ext cx="12801600" cy="336104"/>
          </a:xfrm>
          <a:prstGeom prst="rect">
            <a:avLst/>
          </a:prstGeom>
          <a:solidFill>
            <a:srgbClr val="005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93" tIns="63997" rIns="127993" bIns="63997" rtlCol="0" anchor="ctr"/>
          <a:lstStyle/>
          <a:p>
            <a:pPr algn="ctr"/>
            <a:endParaRPr lang="es-AR">
              <a:solidFill>
                <a:srgbClr val="2D875A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0" y="9265099"/>
            <a:ext cx="12801600" cy="336105"/>
          </a:xfrm>
          <a:prstGeom prst="rect">
            <a:avLst/>
          </a:prstGeom>
          <a:solidFill>
            <a:srgbClr val="005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93" tIns="63997" rIns="127993" bIns="63997" rtlCol="0" anchor="ctr"/>
          <a:lstStyle/>
          <a:p>
            <a:pPr algn="ctr"/>
            <a:endParaRPr lang="es-AR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600" y="624136"/>
            <a:ext cx="3603559" cy="792340"/>
          </a:xfrm>
          <a:prstGeom prst="rect">
            <a:avLst/>
          </a:prstGeom>
          <a:solidFill>
            <a:schemeClr val="accent1">
              <a:alpha val="8000"/>
            </a:schemeClr>
          </a:solidFill>
        </p:spPr>
      </p:pic>
      <p:sp>
        <p:nvSpPr>
          <p:cNvPr id="11" name="10 CuadroTexto"/>
          <p:cNvSpPr txBox="1"/>
          <p:nvPr/>
        </p:nvSpPr>
        <p:spPr>
          <a:xfrm>
            <a:off x="4744616" y="8977064"/>
            <a:ext cx="33123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© </a:t>
            </a:r>
            <a:r>
              <a:rPr lang="es-AR" sz="1050" dirty="0" err="1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CeSPI</a:t>
            </a:r>
            <a:r>
              <a:rPr lang="es-AR" sz="1050" dirty="0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 · Universidad Nacional de La Plata  - 2026</a:t>
            </a:r>
            <a:endParaRPr lang="es-AR" sz="1050" dirty="0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52128" y="2208312"/>
            <a:ext cx="1216935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Una vez habilitada, el sistema arrojará el mensaje </a:t>
            </a:r>
            <a:r>
              <a:rPr lang="es-ES" i="1" dirty="0" smtClean="0"/>
              <a:t>“Carga </a:t>
            </a:r>
            <a:r>
              <a:rPr lang="es-ES" i="1" dirty="0"/>
              <a:t>de asistencias: App habilitada </a:t>
            </a:r>
            <a:r>
              <a:rPr lang="es-ES" i="1" dirty="0" smtClean="0"/>
              <a:t>exitosamente”</a:t>
            </a:r>
            <a:r>
              <a:rPr lang="es-ES" dirty="0" smtClean="0"/>
              <a:t>. </a:t>
            </a:r>
            <a:r>
              <a:rPr lang="es-ES" dirty="0"/>
              <a:t>Este </a:t>
            </a:r>
            <a:r>
              <a:rPr lang="es-ES" dirty="0" smtClean="0"/>
              <a:t>se </a:t>
            </a:r>
            <a:r>
              <a:rPr lang="es-ES" dirty="0"/>
              <a:t>visualizará en el margen superior derecho. Luego de la habilitación, podrán proceder a generar el código QR, el cual deberá ser escaneado por los alumnos.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76" y="3606918"/>
            <a:ext cx="10058400" cy="5218035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9641160" y="6672808"/>
            <a:ext cx="792088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3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>
            <a:spLocks noChangeAspect="1"/>
          </p:cNvSpPr>
          <p:nvPr/>
        </p:nvSpPr>
        <p:spPr>
          <a:xfrm>
            <a:off x="0" y="1"/>
            <a:ext cx="12801600" cy="336104"/>
          </a:xfrm>
          <a:prstGeom prst="rect">
            <a:avLst/>
          </a:prstGeom>
          <a:solidFill>
            <a:srgbClr val="005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93" tIns="63997" rIns="127993" bIns="63997" rtlCol="0" anchor="ctr"/>
          <a:lstStyle/>
          <a:p>
            <a:pPr algn="ctr"/>
            <a:endParaRPr lang="es-AR">
              <a:solidFill>
                <a:srgbClr val="2D875A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0" y="9265099"/>
            <a:ext cx="12801600" cy="336105"/>
          </a:xfrm>
          <a:prstGeom prst="rect">
            <a:avLst/>
          </a:prstGeom>
          <a:solidFill>
            <a:srgbClr val="005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93" tIns="63997" rIns="127993" bIns="63997" rtlCol="0" anchor="ctr"/>
          <a:lstStyle/>
          <a:p>
            <a:pPr algn="ctr"/>
            <a:endParaRPr lang="es-AR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600" y="624136"/>
            <a:ext cx="3603559" cy="792340"/>
          </a:xfrm>
          <a:prstGeom prst="rect">
            <a:avLst/>
          </a:prstGeom>
          <a:solidFill>
            <a:schemeClr val="accent1">
              <a:alpha val="8000"/>
            </a:schemeClr>
          </a:solidFill>
        </p:spPr>
      </p:pic>
      <p:sp>
        <p:nvSpPr>
          <p:cNvPr id="11" name="10 CuadroTexto"/>
          <p:cNvSpPr txBox="1"/>
          <p:nvPr/>
        </p:nvSpPr>
        <p:spPr>
          <a:xfrm>
            <a:off x="4744616" y="8977064"/>
            <a:ext cx="33123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© </a:t>
            </a:r>
            <a:r>
              <a:rPr lang="es-AR" sz="1050" dirty="0" err="1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CeSPI</a:t>
            </a:r>
            <a:r>
              <a:rPr lang="es-AR" sz="1050" dirty="0" smtClean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 · Universidad Nacional de La Plata  - 2026</a:t>
            </a:r>
            <a:endParaRPr lang="es-AR" sz="1050" dirty="0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52128" y="2208312"/>
            <a:ext cx="121693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Las asistencias registradas mediante la App tendrán el logo </a:t>
            </a:r>
            <a:r>
              <a:rPr lang="es-ES" i="1" dirty="0" err="1"/>
              <a:t>MiUNLP</a:t>
            </a:r>
            <a:r>
              <a:rPr lang="es-ES" dirty="0"/>
              <a:t>, mientras que aquellas otorgadas manualmente por el docente no lo tendrán.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44" y="3327721"/>
            <a:ext cx="4981083" cy="197036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" t="58307" r="70398" b="11785"/>
          <a:stretch/>
        </p:blipFill>
        <p:spPr>
          <a:xfrm>
            <a:off x="6040760" y="4785209"/>
            <a:ext cx="5582487" cy="245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59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F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CuadroTexto"/>
          <p:cNvSpPr txBox="1"/>
          <p:nvPr/>
        </p:nvSpPr>
        <p:spPr>
          <a:xfrm>
            <a:off x="4960640" y="9193088"/>
            <a:ext cx="35283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050" dirty="0" smtClean="0">
                <a:solidFill>
                  <a:schemeClr val="bg1">
                    <a:lumMod val="7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© </a:t>
            </a:r>
            <a:r>
              <a:rPr lang="es-AR" sz="1050" dirty="0" err="1" smtClean="0">
                <a:solidFill>
                  <a:schemeClr val="bg1">
                    <a:lumMod val="7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CeSPI</a:t>
            </a:r>
            <a:r>
              <a:rPr lang="es-AR" sz="1050" dirty="0" smtClean="0">
                <a:solidFill>
                  <a:schemeClr val="bg1">
                    <a:lumMod val="7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 · Universidad Nacional de La Plata  - 2026</a:t>
            </a:r>
            <a:endParaRPr lang="es-AR" sz="1050" dirty="0">
              <a:solidFill>
                <a:schemeClr val="bg1">
                  <a:lumMod val="7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pic>
        <p:nvPicPr>
          <p:cNvPr id="4" name="3 Imagen" descr="WhatsApp Image 2018-04-04 at 11.38.26 AM (1)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40560" y="4152528"/>
            <a:ext cx="4608512" cy="132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1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6523</TotalTime>
  <Words>203</Words>
  <Application>Microsoft Office PowerPoint</Application>
  <PresentationFormat>Papel A3 (297 x 420 mm)</PresentationFormat>
  <Paragraphs>38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Open Sans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secretaria</dc:creator>
  <cp:lastModifiedBy>Luana</cp:lastModifiedBy>
  <cp:revision>355</cp:revision>
  <dcterms:created xsi:type="dcterms:W3CDTF">2014-05-23T15:09:57Z</dcterms:created>
  <dcterms:modified xsi:type="dcterms:W3CDTF">2026-05-13T13:45:12Z</dcterms:modified>
</cp:coreProperties>
</file>